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0" r:id="rId3"/>
    <p:sldId id="261" r:id="rId4"/>
    <p:sldId id="262" r:id="rId5"/>
    <p:sldId id="263" r:id="rId6"/>
    <p:sldId id="266" r:id="rId7"/>
    <p:sldId id="291" r:id="rId8"/>
    <p:sldId id="276" r:id="rId9"/>
    <p:sldId id="275" r:id="rId10"/>
    <p:sldId id="269" r:id="rId11"/>
    <p:sldId id="278" r:id="rId12"/>
    <p:sldId id="270" r:id="rId13"/>
    <p:sldId id="289" r:id="rId14"/>
    <p:sldId id="281" r:id="rId15"/>
    <p:sldId id="277" r:id="rId16"/>
    <p:sldId id="282" r:id="rId17"/>
    <p:sldId id="267" r:id="rId18"/>
    <p:sldId id="271" r:id="rId19"/>
    <p:sldId id="272" r:id="rId20"/>
    <p:sldId id="283" r:id="rId21"/>
    <p:sldId id="284" r:id="rId22"/>
    <p:sldId id="285" r:id="rId23"/>
    <p:sldId id="286" r:id="rId24"/>
    <p:sldId id="287" r:id="rId25"/>
    <p:sldId id="288" r:id="rId26"/>
    <p:sldId id="279" r:id="rId27"/>
    <p:sldId id="27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5226" autoAdjust="0"/>
  </p:normalViewPr>
  <p:slideViewPr>
    <p:cSldViewPr snapToGrid="0">
      <p:cViewPr>
        <p:scale>
          <a:sx n="150" d="100"/>
          <a:sy n="150" d="100"/>
        </p:scale>
        <p:origin x="69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DA795A-13B1-436B-8168-162C0E8AE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8969C-E9CF-4072-B644-49E1006D2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E015-DB91-4DF3-BDA2-F3DE6820487D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593F-14AA-4FC4-B4F3-1AD3794B1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4A8EB-D68A-4535-A67D-C9469EDC3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911F-C00A-44CF-8C6E-DC4966FA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6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0 24575,'-4'0'0,"-3"5"0,-3 2 0,-6-1 0,0-1-8191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2.1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5191 1423 24575,'-1'-1'0,"1"0"0,0 0 0,-1 0 0,1 0 0,0 1 0,-1-1 0,0 0 0,1 0 0,-1 1 0,1-1 0,-1 0 0,0 1 0,1-1 0,-1 0 0,0 1 0,0-1 0,1 1 0,-1-1 0,-1 1 0,-21-12 0,13 8 0,-18-13 0,-33-26 0,-22-14 0,-120-44 0,100 52 0,-499-226-679,-24 52 1,-467-34-6382,-16 66 3149,901 158 4183,-664-93-257,715 106 3835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7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69 276 24575,'0'0'0,"1"0"0,-1-1 0,0 1 0,0 0 0,0 0 0,0 0 0,0 0 0,0 0 0,0 0 0,1 0 0,-1 0 0,0 0 0,0 0 0,0 0 0,0 0 0,0 0 0,0 0 0,1 0 0,-1 0 0,0 0 0,0 0 0,0 0 0,0 0 0,0 0 0,0 0 0,1 0 0,-1 0 0,0 0 0,0 0 0,0 0 0,0 0 0,0 0 0,0 0 0,0 0 0,1 0 0,-1 0 0,0 1 0,0-1 0,0 0 0,0 0 0,0 0 0,0 0 0,0 0 0,0 0 0,0 0 0,0 1 0,0-1 0,6-13 0,-6 3 0,-1-1 0,0 1 0,0 0 0,-1 0 0,0 0 0,-1 0 0,-4-11 0,-4-15 0,3 1 0,-22-54 0,22 81 342,8 7-370,0 1 1,0 0-1,0 0 0,0 0 1,0 0-1,0 0 1,0-1-1,0 1 1,0 0-1,0 0 1,0 0-1,0 0 1,0 0-1,0 0 1,0 0-1,-1-1 1,1 1-1,0 0 1,0 0-1,0 0 1,0 0-1,0 0 0,0 0 1,0 0-1,-1 0 1,1 0-1,0 0 1,0 0-1,0 0 1,0-1-1,0 1 1,0 0-1,-1 0 1,1 0-1,0 0 1,0 0-1,0 0 1,0 0-1,0 0 1,-1 0-1,1 0 0,0 1 1,0-1-1,0 0 1,0 0-1,0 0 1,0 0-1,-1 0 1,1 0-1,0 0 1,0 0-1,0 0 1,0 0-1,0 0 1,0 0-1,0 1 1,0-1-1,0 0 1,-1 0-1,1 0 0,0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399 1 24575,'0'1'0,"0"0"0,-1 0 0,1 0 0,-1 0 0,1 0 0,-1-1 0,1 1 0,-1 0 0,1 0 0,-1 0 0,0-1 0,1 1 0,-1 0 0,0 0 0,0-1 0,0 1 0,1-1 0,-1 1 0,0-1 0,0 1 0,0-1 0,0 0 0,0 1 0,0-1 0,0 0 0,-1 1 0,-31 5 0,29-6 0,-68 12 0,-91 27 0,129-28 253,25-7-576,-1 0-1,0-1 0,0-1 1,-19 3-1,24-4-6502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7:01:2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1 162 24575,'1021'0'0,"-1020"0"0,1 1 0,-1-1 0,0 0 0,0 0 0,0 0 0,1 0 0,-1 0 0,0-1 0,0 1 0,0 0 0,1 0 0,-1-1 0,0 1 0,0-1 0,0 1 0,0-1 0,0 1 0,0-1 0,0 0 0,0 1 0,1-3 0,-1 2 0,-1 0 0,0 0 0,0 1 0,0-1 0,0 0 0,0 0 0,0 0 0,-1 0 0,1 0 0,0 1 0,0-1 0,-1 0 0,1 0 0,0 0 0,-1 1 0,1-1 0,-1 0 0,1 0 0,-1 1 0,1-1 0,-2-1 0,-5-4 0,1-1 0,-1 1 0,0 1 0,-10-7 0,-91-56 0,83 45 0,25 23 0,-1 0 0,1 0 0,0 0 0,0 0 0,0 0 0,0 0 0,0-1 0,-1 1 0,1 0 0,0 0 0,0 0 0,0 0 0,0-1 0,0 1 0,0 0 0,0 0 0,0 0 0,0-1 0,0 1 0,-1 0 0,1 0 0,0 0 0,0-1 0,0 1 0,0 0 0,0 0 0,1 0 0,-1-1 0,0 1 0,0 0 0,0 0 0,0 0 0,0-1 0,0 1 0,0 0 0,0 0 0,0 0 0,0 0 0,1-1 0,-1 1 0,0 0 0,19 4 0,-6 1 0,0 2 0,0 0 0,23 18 0,-21-15 0,0 0 0,19 9 0,-26-15 0,0-1 0,0 1 0,0 1 0,-1-1 0,0 2 0,10 7 0,-16-12 0,0 1 0,1-1 0,-1 1 0,0-1 0,0 1 0,0 0 0,0-1 0,0 1 0,-1 0 0,1 0 0,0 0 0,-1 0 0,1-1 0,-1 1 0,0 0 0,1 0 0,-1 0 0,0 0 0,0 0 0,-1 0 0,1 0 0,0 0 0,-1 0 0,1 0 0,-1 0 0,1-1 0,-1 1 0,0 0 0,0 0 0,0-1 0,0 1 0,0 0 0,0-1 0,0 1 0,-2 1 0,-6 6-22,0-1-1,0 0 0,-1-1 1,1 0-1,-18 10 0,4-4-1206,5 0-5597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2:13:37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1 212 24575,'1337'0'0,"-1335"0"0,0 1 0,0-1 0,-1 0 0,0 0 0,1 0 0,0 0 0,0 0 0,-1-1 0,0 1 0,0 0 0,2 0 0,-2-1 0,1 1 0,-1-2 0,0 2 0,1-1 0,-1 1 0,0-1 0,1-1 0,-1 2 0,2-4 0,-2 3 0,-1 0 0,0-1 0,0 2 0,0-1 0,0 0 0,0 0 0,0-1 0,-1 1 0,1 0 0,0 1 0,0-2 0,-2 1 0,2 0 0,0-1 0,-1 2 0,1-1 0,-1 0 0,1-1 0,-2 2 0,2-1 0,-2-1 0,-8-6 0,3-1 0,-3 1 0,1 1 0,-13-9 0,-119-73 0,108 59 0,33 30 0,-2 0 0,2 0 0,0 0 0,0 0 0,0 0 0,0 0 0,0-1 0,-1 1 0,1 0 0,0 0 0,0 0 0,0 0 0,0-1 0,0 1 0,0 0 0,0 0 0,0 0 0,0-2 0,0 2 0,-1 0 0,1 0 0,0 0 0,0-1 0,0 1 0,0 0 0,0 0 0,1 0 0,-1-1 0,0 1 0,0 0 0,0 0 0,0 0 0,0-2 0,0 2 0,0 0 0,0 0 0,0 0 0,0 0 0,1-1 0,-1 1 0,0 0 0,25 5 0,-8 2 0,0 2 0,0 0 0,31 24 0,-29-20 0,1 0 0,24 12 0,-33-20 0,-1-1 0,1 1 0,-1 2 0,0-2 0,-1 3 0,13 9 0,-21-16 0,1 2 0,0-2 0,0 2 0,-1-2 0,0 2 0,0-1 0,1 0 0,-1 0 0,-1 1 0,1 0 0,1-1 0,-2 1 0,1-2 0,-1 2 0,0-1 0,1 1 0,-1 0 0,0-1 0,0 1 0,-1 0 0,1-1 0,0 1 0,-1-1 0,1 1 0,-2 0 0,2-2 0,-1 2 0,0-1 0,-1 1 0,1-2 0,0 2 0,0-1 0,-1 0 0,1 0 0,-3 2 0,-8 8-22,0-2-1,1 1 0,-2-2 1,1 0-1,-24 14 0,6-6-1206,7 0-5597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1:51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2:21.0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24575,'2354'0'0,"-2352"0"0,3 1 0,-3-1 0,0 0 0,1 0 0,-1 0 0,3 0 0,-3 0 0,0-1 0,1 1 0,-1 0 0,2 0 0,-1-1 0,-1 1 0,0-1 0,1 1 0,-1-1 0,0 1 0,1-1 0,-1 0 0,0 1 0,3-3 0,-3 2 0,-2 0 0,0 0 0,0 1 0,0-1 0,0 0 0,0 0 0,0 0 0,-2 0 0,2 0 0,0 1 0,0-1 0,-3 0 0,3 0 0,0 0 0,-2 1 0,2-1 0,-2 0 0,2 0 0,-2 1 0,2-1 0,-5-1 0,-11-3 0,2-2 0,-2 1 0,0 1 0,-23-7 0,-210-55 0,191 45 0,58 22 0,-2 0 0,2 0 0,0 0 0,0 0 0,0 0 0,0 0 0,0-1 0,-3 1 0,3 0 0,0 0 0,0 0 0,0 0 0,0-1 0,0 1 0,0 0 0,0 0 0,0 0 0,0-1 0,0 1 0,-2 0 0,2 0 0,0 0 0,0-1 0,0 1 0,0 0 0,0 0 0,2 0 0,-2-1 0,0 1 0,0 0 0,0 0 0,0 0 0,0-1 0,0 1 0,0 0 0,0 0 0,0 0 0,0 0 0,3-1 0,-3 1 0,0 0 0,43 4 0,-13 1 0,0 2 0,0 0 0,53 17 0,-48-14 0,-1 0 0,45 8 0,-61-14 0,1-1 0,-1 1 0,1 1 0,-3-1 0,0 2 0,23 7 0,-37-12 0,1 1 0,1-1 0,-1 1 0,-1-1 0,0 0 0,1 1 0,-1-1 0,0 1 0,-2 0 0,2 0 0,1 0 0,-3 0 0,2-1 0,-2 1 0,0 0 0,2 0 0,-2 0 0,0 0 0,0 0 0,-2 0 0,2 0 0,0 0 0,-2 0 0,2 0 0,-3 0 0,3-1 0,-2 1 0,0 0 0,0 0 0,-1-1 0,1 1 0,0 0 0,-1-1 0,1 0 0,-5 2 0,-14 6-22,1-1-1,-1 0 0,-2-1 1,2 0-1,-41 9 0,9-3-1206,11 0-5597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4:51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5:45.2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10:28.2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11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7:15:29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7:16:03.3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8:20:07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1641 24575,'114'1'0,"209"-26"0,417-150-1575,-18-63 0,99-68 419,-26-58-260,-443 167 1004,-274 148 2078,-3-3 0,95-85 0,-160 127-1575,-1-1 1,1 0-1,-2 0 0,0-1 0,7-13 0,-8 13-867,-2 5-6050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24575,'0'-2'0,"0"1"0,1-1 0,0 0 0,-1 1 0,1-1 0,0 1 0,0-1 0,0 1 0,0-1 0,0 1 0,0-1 0,0 1 0,0 0 0,1 0 0,1-2 0,24-17 0,-24 18 0,41-29-455,2 3 0,87-42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8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24575,'3'5'0,"-1"-1"0,1 0 0,-1 1 0,1-1 0,1 0 0,-1 0 0,0-1 0,1 1 0,6 4 0,7 8 0,2-1 0,-1-1 0,2-1 0,34 18 0,13 4 0,-67-35-52,1 0-1,-1 0 1,1 0-1,-1 0 1,1 0-1,-1 0 1,1 0-1,-1 0 1,1 0-1,-1 0 1,1 0-1,-1 0 1,1 0-1,-1-1 1,1 1-1,-1 0 1,1 0-1,-1 0 1,1-1-1,-1 1 0,1 0 1,-1-1-1,0 1 1,1 0-1,0-1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B4089-6DF7-419A-8BE9-36D2134B44E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1F3-5DBC-4061-B859-2FF044612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76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7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3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4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8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90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2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Podzcas</a:t>
            </a:r>
            <a:r>
              <a:rPr lang="pl-PL" dirty="0"/>
              <a:t> implementacji aplikacji desktopowej </a:t>
            </a:r>
            <a:r>
              <a:rPr lang="pl-PL" dirty="0" err="1"/>
              <a:t>korzystaliusmy</a:t>
            </a:r>
            <a:r>
              <a:rPr lang="pl-PL" dirty="0"/>
              <a:t> z oficjalnej dokumentacji. Również polecamy te </a:t>
            </a:r>
            <a:r>
              <a:rPr lang="pl-PL" dirty="0" err="1"/>
              <a:t>strone</a:t>
            </a:r>
            <a:r>
              <a:rPr lang="pl-PL" dirty="0"/>
              <a:t> </a:t>
            </a:r>
            <a:r>
              <a:rPr lang="pl-PL" dirty="0" err="1"/>
              <a:t>podaczas</a:t>
            </a:r>
            <a:r>
              <a:rPr lang="pl-PL" dirty="0"/>
              <a:t> tworzenia własnego projektu,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8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jdbc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wieksze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3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218-12A9-4F6B-AB6B-A0DD2C58D898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A8C4-1927-4881-960E-E3E0AB121C3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A534-01AF-4DC5-8EB3-F04915AEB9A2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FBEB-76EE-4CB7-AF11-86DEC747F69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DBB0-5C2D-458D-8934-E25C6D771CA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B94D-0990-411A-A558-94F26BA3C27D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626-5BF6-45AC-BD86-12803B8B1BA3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6CB1-5CE3-4E50-815B-4AEF32CB7ED7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3A27-9403-479D-8BDC-0A42A3CE9B8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288C74F-C5CB-4A81-AF72-842A6635D20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86528-477A-452D-91CE-B0C57010EDD0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ED0E2601-1239-43BF-B2C9-B245BF6604D0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4.xml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1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1.xml"/><Relationship Id="rId3" Type="http://schemas.openxmlformats.org/officeDocument/2006/relationships/image" Target="../media/image25.png"/><Relationship Id="rId7" Type="http://schemas.openxmlformats.org/officeDocument/2006/relationships/customXml" Target="../ink/ink8.xml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9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jpeg"/><Relationship Id="rId18" Type="http://schemas.openxmlformats.org/officeDocument/2006/relationships/customXml" Target="../ink/ink16.xml"/><Relationship Id="rId26" Type="http://schemas.openxmlformats.org/officeDocument/2006/relationships/image" Target="../media/image55.jpg"/><Relationship Id="rId3" Type="http://schemas.openxmlformats.org/officeDocument/2006/relationships/image" Target="../media/image47.jpg"/><Relationship Id="rId21" Type="http://schemas.openxmlformats.org/officeDocument/2006/relationships/image" Target="../media/image57.png"/><Relationship Id="rId12" Type="http://schemas.openxmlformats.org/officeDocument/2006/relationships/image" Target="../media/image50.jpeg"/><Relationship Id="rId17" Type="http://schemas.openxmlformats.org/officeDocument/2006/relationships/image" Target="../media/image210.png"/><Relationship Id="rId25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1.png"/><Relationship Id="rId24" Type="http://schemas.openxmlformats.org/officeDocument/2006/relationships/image" Target="../media/image53.jpg"/><Relationship Id="rId5" Type="http://schemas.openxmlformats.org/officeDocument/2006/relationships/customXml" Target="../ink/ink13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customXml" Target="../ink/ink14.xml"/><Relationship Id="rId19" Type="http://schemas.openxmlformats.org/officeDocument/2006/relationships/image" Target="../media/image56.png"/><Relationship Id="rId4" Type="http://schemas.openxmlformats.org/officeDocument/2006/relationships/image" Target="../media/image48.jpg"/><Relationship Id="rId9" Type="http://schemas.openxmlformats.org/officeDocument/2006/relationships/image" Target="../media/image49.jpeg"/><Relationship Id="rId14" Type="http://schemas.openxmlformats.org/officeDocument/2006/relationships/image" Target="../media/image52.jpeg"/><Relationship Id="rId22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iadb.com/kb/en/document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+mn-lt"/>
              </a:rPr>
              <a:t>Sklep</a:t>
            </a:r>
            <a:r>
              <a:rPr lang="en-US" sz="7200" dirty="0">
                <a:latin typeface="+mn-lt"/>
              </a:rPr>
              <a:t> </a:t>
            </a:r>
            <a:r>
              <a:rPr lang="en-US" sz="7200" dirty="0" err="1">
                <a:latin typeface="+mn-lt"/>
              </a:rPr>
              <a:t>komputerowy</a:t>
            </a:r>
            <a:endParaRPr lang="en-US" sz="72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8"/>
            <a:ext cx="6269347" cy="1362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Anastasiya Huzarevich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Franciszek Strasburger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Bartosz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Matysiak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ptops on a table&#10;&#10;Description automatically generated">
            <a:extLst>
              <a:ext uri="{FF2B5EF4-FFF2-40B4-BE49-F238E27FC236}">
                <a16:creationId xmlns:a16="http://schemas.microsoft.com/office/drawing/2014/main" id="{15FFE638-D96F-46DE-BF9A-B3CBFF31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3D84-8025-454F-A8E8-FE427EEF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97840"/>
            <a:ext cx="10058400" cy="1320800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+mn-lt"/>
              </a:rPr>
              <a:t>Implementacja systemu baz danych</a:t>
            </a:r>
            <a:endParaRPr lang="en-US" sz="4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87B4-F54A-459F-80E3-66F29C9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5" y="2121328"/>
            <a:ext cx="5587370" cy="174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123D6-C3ED-4AD1-BE33-DE78D514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43" y="4105599"/>
            <a:ext cx="7060225" cy="17747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14:cNvPr>
              <p14:cNvContentPartPr/>
              <p14:nvPr/>
            </p14:nvContentPartPr>
            <p14:xfrm>
              <a:off x="4922043" y="4795852"/>
              <a:ext cx="19800" cy="8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7643" y="4791532"/>
                <a:ext cx="286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14:cNvPr>
              <p14:cNvContentPartPr/>
              <p14:nvPr/>
            </p14:nvContentPartPr>
            <p14:xfrm rot="10191437">
              <a:off x="2970636" y="5186566"/>
              <a:ext cx="1990440" cy="426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191437">
                <a:off x="2966316" y="5182242"/>
                <a:ext cx="1999080" cy="43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14:cNvPr>
              <p14:cNvContentPartPr/>
              <p14:nvPr/>
            </p14:nvContentPartPr>
            <p14:xfrm>
              <a:off x="5797760" y="2874392"/>
              <a:ext cx="26532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440" y="2870072"/>
                <a:ext cx="273960" cy="15732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33222D1-E10A-4A1E-B98E-CF8F8935ED9B}"/>
              </a:ext>
            </a:extLst>
          </p:cNvPr>
          <p:cNvSpPr txBox="1"/>
          <p:nvPr/>
        </p:nvSpPr>
        <p:spPr>
          <a:xfrm>
            <a:off x="7605491" y="2756025"/>
            <a:ext cx="19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tabel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A55A-8CA6-45F7-B659-A1173FC4CA98}"/>
              </a:ext>
            </a:extLst>
          </p:cNvPr>
          <p:cNvSpPr txBox="1"/>
          <p:nvPr/>
        </p:nvSpPr>
        <p:spPr>
          <a:xfrm flipH="1">
            <a:off x="1761129" y="5030352"/>
            <a:ext cx="21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indeksów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4FC3CAD-AE3A-4701-AC21-2616C6D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10</a:t>
            </a:fld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01B2A5-4E9D-4F19-9A60-F2E9C7539177}"/>
                  </a:ext>
                </a:extLst>
              </p14:cNvPr>
              <p14:cNvContentPartPr/>
              <p14:nvPr/>
            </p14:nvContentPartPr>
            <p14:xfrm>
              <a:off x="5808546" y="2596832"/>
              <a:ext cx="1990440" cy="426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01B2A5-4E9D-4F19-9A60-F2E9C7539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4226" y="2592508"/>
                <a:ext cx="1999080" cy="43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F9C751-7155-4AE8-A342-88E62446AD8A}"/>
                  </a:ext>
                </a:extLst>
              </p14:cNvPr>
              <p14:cNvContentPartPr/>
              <p14:nvPr/>
            </p14:nvContentPartPr>
            <p14:xfrm rot="10800000">
              <a:off x="4656723" y="5002670"/>
              <a:ext cx="265320" cy="148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F9C751-7155-4AE8-A342-88E62446AD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0800000">
                <a:off x="4652403" y="4998340"/>
                <a:ext cx="273960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769DA9-F137-438D-A60F-6D28D8B8E192}"/>
                  </a:ext>
                </a:extLst>
              </p14:cNvPr>
              <p14:cNvContentPartPr/>
              <p14:nvPr/>
            </p14:nvContentPartPr>
            <p14:xfrm rot="10191437">
              <a:off x="2970636" y="5186564"/>
              <a:ext cx="1990440" cy="426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769DA9-F137-438D-A60F-6D28D8B8E1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191437">
                <a:off x="2966316" y="5182240"/>
                <a:ext cx="1999080" cy="434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CA8-1774-4DE5-AE16-32F3153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>
                <a:latin typeface="+mn-lt"/>
              </a:rPr>
              <a:t>Implementacja systemu baz danych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7CD5-F542-41B3-98EC-20CBFADE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4"/>
          <a:stretch/>
        </p:blipFill>
        <p:spPr>
          <a:xfrm>
            <a:off x="626194" y="4180144"/>
            <a:ext cx="5721873" cy="110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F9F29-E560-485F-8937-35D39AD8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4" y="5311798"/>
            <a:ext cx="6002771" cy="69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CA64A-22A7-4175-9C3A-727B5F1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8" y="2052649"/>
            <a:ext cx="5461392" cy="2365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14:cNvPr>
              <p14:cNvContentPartPr/>
              <p14:nvPr/>
            </p14:nvContentPartPr>
            <p14:xfrm>
              <a:off x="6311527" y="4988633"/>
              <a:ext cx="153468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7" y="4984313"/>
                <a:ext cx="15433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A5913-09AE-47D2-9837-9ED1150F8337}"/>
              </a:ext>
            </a:extLst>
          </p:cNvPr>
          <p:cNvGrpSpPr/>
          <p:nvPr/>
        </p:nvGrpSpPr>
        <p:grpSpPr>
          <a:xfrm>
            <a:off x="6307567" y="5507753"/>
            <a:ext cx="105840" cy="124200"/>
            <a:chOff x="6307567" y="5507753"/>
            <a:chExt cx="1058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14:cNvPr>
                <p14:cNvContentPartPr/>
                <p14:nvPr/>
              </p14:nvContentPartPr>
              <p14:xfrm>
                <a:off x="6315847" y="5507753"/>
                <a:ext cx="9756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1527" y="5503433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14:cNvPr>
                <p14:cNvContentPartPr/>
                <p14:nvPr/>
              </p14:nvContentPartPr>
              <p14:xfrm>
                <a:off x="6307567" y="5570753"/>
                <a:ext cx="885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3247" y="5566433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14:cNvPr>
              <p14:cNvContentPartPr/>
              <p14:nvPr/>
            </p14:nvContentPartPr>
            <p14:xfrm>
              <a:off x="4498207" y="2442713"/>
              <a:ext cx="1868760" cy="51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887" y="2438393"/>
                <a:ext cx="187740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ECACAF2-A210-4A90-8E64-248E754A719B}"/>
              </a:ext>
            </a:extLst>
          </p:cNvPr>
          <p:cNvGrpSpPr/>
          <p:nvPr/>
        </p:nvGrpSpPr>
        <p:grpSpPr>
          <a:xfrm>
            <a:off x="6210367" y="2855633"/>
            <a:ext cx="152280" cy="128520"/>
            <a:chOff x="6210367" y="2855633"/>
            <a:chExt cx="1522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14:cNvPr>
                <p14:cNvContentPartPr/>
                <p14:nvPr/>
              </p14:nvContentPartPr>
              <p14:xfrm>
                <a:off x="6333487" y="2855633"/>
                <a:ext cx="2916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9167" y="2851313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14:cNvPr>
                <p14:cNvContentPartPr/>
                <p14:nvPr/>
              </p14:nvContentPartPr>
              <p14:xfrm>
                <a:off x="6210367" y="2945993"/>
                <a:ext cx="144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6047" y="2941673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AC567-B878-43F4-91BC-3A82ACA0A397}"/>
              </a:ext>
            </a:extLst>
          </p:cNvPr>
          <p:cNvSpPr txBox="1"/>
          <p:nvPr/>
        </p:nvSpPr>
        <p:spPr>
          <a:xfrm>
            <a:off x="8176035" y="4665467"/>
            <a:ext cx="261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Przydzielenie uprawnień użytkownikom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27E89-3C8F-492D-AA68-0895AE5E6ECE}"/>
              </a:ext>
            </a:extLst>
          </p:cNvPr>
          <p:cNvSpPr txBox="1"/>
          <p:nvPr/>
        </p:nvSpPr>
        <p:spPr>
          <a:xfrm>
            <a:off x="2155614" y="218872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Tworzenie widoków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C4B6BC-7280-4737-AABE-64805C3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3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172B-C506-4CB1-B3CD-BC7897E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F1D0-82F3-4D1C-997C-DAB5D0A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12</a:t>
            </a:fld>
            <a:endParaRPr lang="en-US" sz="16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4CA375-1518-4956-9669-77A23432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4413826"/>
            <a:ext cx="4732486" cy="137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D0CC6-C2BA-4922-A570-28B01DF5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3" y="4357905"/>
            <a:ext cx="4633783" cy="137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1A45-2A70-4769-A9E4-B5E18F3E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681" y="1923118"/>
            <a:ext cx="5265474" cy="1478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C8121-D5F1-428C-8B9E-FA0F6E492F4F}"/>
              </a:ext>
            </a:extLst>
          </p:cNvPr>
          <p:cNvSpPr txBox="1"/>
          <p:nvPr/>
        </p:nvSpPr>
        <p:spPr>
          <a:xfrm>
            <a:off x="3833330" y="3349304"/>
            <a:ext cx="378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tworzenia tabeli „Promocja”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3C69D-31C5-4DAB-AC63-D9094AFAF9DF}"/>
              </a:ext>
            </a:extLst>
          </p:cNvPr>
          <p:cNvSpPr txBox="1"/>
          <p:nvPr/>
        </p:nvSpPr>
        <p:spPr>
          <a:xfrm>
            <a:off x="734985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zawartości tabeli  „Promocja”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64584-09C7-406A-924C-FD4FE5325AAB}"/>
              </a:ext>
            </a:extLst>
          </p:cNvPr>
          <p:cNvSpPr txBox="1"/>
          <p:nvPr/>
        </p:nvSpPr>
        <p:spPr>
          <a:xfrm>
            <a:off x="6911107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kolumn tabeli  „Promocja”</a:t>
            </a:r>
            <a:endParaRPr lang="en-US" dirty="0"/>
          </a:p>
        </p:txBody>
      </p:sp>
      <p:pic>
        <p:nvPicPr>
          <p:cNvPr id="30" name="Picture 2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830EA4-C39F-4F56-9FD8-DA6230A4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251">
            <a:off x="7024003" y="3448642"/>
            <a:ext cx="746303" cy="954208"/>
          </a:xfrm>
          <a:prstGeom prst="rect">
            <a:avLst/>
          </a:prstGeom>
        </p:spPr>
      </p:pic>
      <p:pic>
        <p:nvPicPr>
          <p:cNvPr id="31" name="Picture 3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8157FFF8-752D-4F3B-B4EC-48A7ACFF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7702">
            <a:off x="3690994" y="3479560"/>
            <a:ext cx="746303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13</a:t>
            </a:fld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4635907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5582936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5" y="3077009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-214068" y="2648377"/>
            <a:ext cx="30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342147" y="37764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18028" y="4232040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18028" y="5143194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8" y="3291202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754343" y="2833043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3326">
            <a:off x="2450918" y="2122767"/>
            <a:ext cx="1007768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74">
            <a:off x="6942855" y="2112916"/>
            <a:ext cx="1574879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799" y="2599905"/>
            <a:ext cx="145075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580-3F3C-4CAC-AAE6-4222909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FFBDC-9832-48D2-A14E-AF7F679B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14</a:t>
            </a:fld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60C0-6D12-450F-ADF5-F52C61F7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5471450"/>
            <a:ext cx="5160340" cy="5317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8C22A1-C3D6-4F39-B484-C9210E0C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3827164"/>
            <a:ext cx="5160340" cy="152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9C34-6DB7-4DB2-917D-C520AB0E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4544148"/>
            <a:ext cx="5160340" cy="2484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901AF50-D4A8-401F-912A-4D64FA3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3852003"/>
            <a:ext cx="5160340" cy="56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9BBB-AE3F-45FB-A984-32E056956BA8}"/>
              </a:ext>
            </a:extLst>
          </p:cNvPr>
          <p:cNvSpPr txBox="1"/>
          <p:nvPr/>
        </p:nvSpPr>
        <p:spPr>
          <a:xfrm>
            <a:off x="7939840" y="3191385"/>
            <a:ext cx="14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6A683-FAFA-496A-AA71-0FEA39F4DC2F}"/>
              </a:ext>
            </a:extLst>
          </p:cNvPr>
          <p:cNvSpPr txBox="1"/>
          <p:nvPr/>
        </p:nvSpPr>
        <p:spPr>
          <a:xfrm flipH="1">
            <a:off x="2702260" y="3235073"/>
            <a:ext cx="100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57284F9-2816-4BF6-BA4F-4E57DEE62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40" y="2110214"/>
            <a:ext cx="1055817" cy="105581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08018B2-DF85-49B0-8F13-B3581CB4D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76" y="2110215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C57-B2A3-4516-8373-CA15252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Mechanizmy bezpieczeństwa – </a:t>
            </a:r>
            <a:br>
              <a:rPr lang="en-US" dirty="0">
                <a:latin typeface="+mn-lt"/>
              </a:rPr>
            </a:br>
            <a:r>
              <a:rPr lang="pl-PL" dirty="0">
                <a:latin typeface="+mn-lt"/>
              </a:rPr>
              <a:t>poziom aplikacji</a:t>
            </a:r>
            <a:endParaRPr lang="en-US" dirty="0">
              <a:latin typeface="+mn-l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C32B7-ECF6-45E8-9DCE-2716B958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 Dostęp do aplikacji następuje poprzez logowanie.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 Hasło podane przez użytkownika pojawia się w polu formularza aplikacji w formie zakropkowanej.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 Aplikacja ma oddzielne formularze dla logowania różnych typów użytkowników (klient, pracownik).</a:t>
            </a:r>
            <a:br>
              <a:rPr lang="pl-PL" dirty="0"/>
            </a:b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04708E-5541-4792-8E02-5AAE795C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4" y="2446485"/>
            <a:ext cx="4639736" cy="3097023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78B74-DF2D-4E86-B57B-98BE594C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15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307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216C-8484-43F6-AD70-EB7643BA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50"/>
            <a:ext cx="10058400" cy="1450757"/>
          </a:xfrm>
        </p:spPr>
        <p:txBody>
          <a:bodyPr/>
          <a:lstStyle/>
          <a:p>
            <a:r>
              <a:rPr lang="pl-PL" dirty="0">
                <a:latin typeface="+mn-lt"/>
              </a:rPr>
              <a:t>Implementacja aplikacji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9329-E3E2-4138-A9EB-A1B4290A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16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8DC6B-D2FE-4195-8EBE-60EAA1E5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60" y="2809637"/>
            <a:ext cx="6391922" cy="3324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D8D7D-2CE0-4237-95BD-C1BB87703625}"/>
              </a:ext>
            </a:extLst>
          </p:cNvPr>
          <p:cNvSpPr txBox="1"/>
          <p:nvPr/>
        </p:nvSpPr>
        <p:spPr>
          <a:xfrm>
            <a:off x="6222313" y="2380041"/>
            <a:ext cx="28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Łączenie z bazą danych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48912-9AF3-4889-9264-A143EF6BD52F}"/>
              </a:ext>
            </a:extLst>
          </p:cNvPr>
          <p:cNvSpPr txBox="1"/>
          <p:nvPr/>
        </p:nvSpPr>
        <p:spPr>
          <a:xfrm>
            <a:off x="1175042" y="1887476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Struktura projektu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8F936CE-AE56-4B51-809C-F9CAC419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47" y="2256808"/>
            <a:ext cx="2383825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AB8-5A37-4FED-8F83-532B311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Interfejs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83A-AD4F-49AD-9FE8-B2D136C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492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17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BD86C1-E416-420B-A356-647F6D5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9" y="2051283"/>
            <a:ext cx="2124759" cy="123767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D48246-035B-442E-A30D-13396F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1" y="4023250"/>
            <a:ext cx="1840536" cy="1300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14:cNvPr>
              <p14:cNvContentPartPr/>
              <p14:nvPr/>
            </p14:nvContentPartPr>
            <p14:xfrm>
              <a:off x="5409392" y="4750759"/>
              <a:ext cx="39564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5072" y="4746439"/>
                <a:ext cx="404280" cy="107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D8857-E9BD-4335-8C63-C3976CCC9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01" y="4145510"/>
            <a:ext cx="1732618" cy="1467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14:cNvPr>
              <p14:cNvContentPartPr/>
              <p14:nvPr/>
            </p14:nvContentPartPr>
            <p14:xfrm>
              <a:off x="9457469" y="4879298"/>
              <a:ext cx="518264" cy="12921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3147" y="4874979"/>
                <a:ext cx="526908" cy="13785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F932F-5C56-48B2-ADC6-BE26B66360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3" y="4172431"/>
            <a:ext cx="1732619" cy="1464153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CD2FC6-CDDF-4AF6-80D1-59E6DBBEC0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20" y="2059692"/>
            <a:ext cx="1732618" cy="146757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36E78F-F518-473E-A93C-AA45EDBD96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4" y="2076511"/>
            <a:ext cx="1732618" cy="1450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14:cNvPr>
              <p14:cNvContentPartPr/>
              <p14:nvPr/>
            </p14:nvContentPartPr>
            <p14:xfrm>
              <a:off x="8703733" y="2741033"/>
              <a:ext cx="1147232" cy="8807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9411" y="2736719"/>
                <a:ext cx="1155877" cy="9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14:cNvPr>
              <p14:cNvContentPartPr/>
              <p14:nvPr/>
            </p14:nvContentPartPr>
            <p14:xfrm rot="19289122">
              <a:off x="2268201" y="3652990"/>
              <a:ext cx="912126" cy="9679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9289122">
                <a:off x="2263878" y="3648672"/>
                <a:ext cx="920772" cy="105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14:cNvPr>
              <p14:cNvContentPartPr/>
              <p14:nvPr/>
            </p14:nvContentPartPr>
            <p14:xfrm rot="1223954">
              <a:off x="2374178" y="4720314"/>
              <a:ext cx="573809" cy="6089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223954">
                <a:off x="2369856" y="4716016"/>
                <a:ext cx="582454" cy="6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14:cNvPr>
              <p14:cNvContentPartPr/>
              <p14:nvPr/>
            </p14:nvContentPartPr>
            <p14:xfrm rot="3483230">
              <a:off x="600799" y="3670940"/>
              <a:ext cx="573809" cy="6089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3483230">
                <a:off x="596477" y="3666642"/>
                <a:ext cx="582454" cy="69486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9D37AAD-2C5B-4B0A-B59D-73EE188B1C6B}"/>
              </a:ext>
            </a:extLst>
          </p:cNvPr>
          <p:cNvSpPr txBox="1"/>
          <p:nvPr/>
        </p:nvSpPr>
        <p:spPr>
          <a:xfrm flipH="1">
            <a:off x="460102" y="5772295"/>
            <a:ext cx="15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Logowanie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5CA57-35DB-406D-B6DF-126D0431930B}"/>
              </a:ext>
            </a:extLst>
          </p:cNvPr>
          <p:cNvSpPr txBox="1"/>
          <p:nvPr/>
        </p:nvSpPr>
        <p:spPr>
          <a:xfrm flipH="1">
            <a:off x="3703390" y="5783558"/>
            <a:ext cx="10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Menu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14:cNvPr>
              <p14:cNvContentPartPr/>
              <p14:nvPr/>
            </p14:nvContentPartPr>
            <p14:xfrm>
              <a:off x="5409392" y="2741032"/>
              <a:ext cx="1147232" cy="8807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5070" y="2736718"/>
                <a:ext cx="1155877" cy="96703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AFD8EE2-4840-44DB-BEC2-5EA8EE8BA83E}"/>
              </a:ext>
            </a:extLst>
          </p:cNvPr>
          <p:cNvSpPr txBox="1"/>
          <p:nvPr/>
        </p:nvSpPr>
        <p:spPr>
          <a:xfrm flipH="1">
            <a:off x="7120579" y="5784383"/>
            <a:ext cx="141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3. Katalog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4D6B0-5489-43C7-8A43-26FA05259D0F}"/>
              </a:ext>
            </a:extLst>
          </p:cNvPr>
          <p:cNvSpPr txBox="1"/>
          <p:nvPr/>
        </p:nvSpPr>
        <p:spPr>
          <a:xfrm>
            <a:off x="9676112" y="578355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4.Inne funkcjonalności</a:t>
            </a:r>
            <a:endParaRPr lang="en-US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96C0C0B-B191-4CBD-9DA5-DA70AAA917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48" y="4085932"/>
            <a:ext cx="1761922" cy="152715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D331444-B247-4D49-8A9F-2129C961CD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45" y="2008490"/>
            <a:ext cx="1836658" cy="1527155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C7CD95-1C81-4F1D-8F34-FB8726D389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4" y="3832779"/>
            <a:ext cx="1431653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DBCC-592D-4664-AA9D-C4FD88A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- logowanie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6077-F1E3-4FB0-A8C9-A72E4A41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600" smtClean="0"/>
              <a:t>18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030A6-36A5-4C37-B23A-39DAF6956B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/>
          <a:stretch/>
        </p:blipFill>
        <p:spPr>
          <a:xfrm>
            <a:off x="6471169" y="2161561"/>
            <a:ext cx="5302423" cy="363887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D701-4567-4F8C-B87F-C32040228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" y="2161561"/>
            <a:ext cx="5834915" cy="3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80CA-C67B-49AD-B7A1-1432D83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- logowanie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13FF-554E-4E3E-B44E-8CD1DDE7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19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118A3-AB2B-42E8-A266-4A95352A33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864196" y="2041236"/>
            <a:ext cx="5545841" cy="4069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DC3EE-4EFD-417B-9E64-7233E6563AA9}"/>
              </a:ext>
            </a:extLst>
          </p:cNvPr>
          <p:cNvSpPr txBox="1"/>
          <p:nvPr/>
        </p:nvSpPr>
        <p:spPr>
          <a:xfrm>
            <a:off x="9341013" y="2761627"/>
            <a:ext cx="22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Indeks pracownika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056-FB61-4425-9042-C7F21CE26E72}"/>
              </a:ext>
            </a:extLst>
          </p:cNvPr>
          <p:cNvSpPr txBox="1"/>
          <p:nvPr/>
        </p:nvSpPr>
        <p:spPr>
          <a:xfrm>
            <a:off x="9354073" y="4901868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PESEL</a:t>
            </a:r>
            <a:endParaRPr lang="en-US" dirty="0"/>
          </a:p>
        </p:txBody>
      </p:sp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2207F72-4112-487A-98B6-F485E7986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0244">
            <a:off x="6621455" y="3155438"/>
            <a:ext cx="1095688" cy="954208"/>
          </a:xfrm>
          <a:prstGeom prst="rect">
            <a:avLst/>
          </a:prstGeom>
        </p:spPr>
      </p:pic>
      <p:pic>
        <p:nvPicPr>
          <p:cNvPr id="13" name="Picture 1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95F4776-38F0-4EC4-A969-126302D5A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5">
            <a:off x="6634452" y="3781391"/>
            <a:ext cx="975699" cy="954208"/>
          </a:xfrm>
          <a:prstGeom prst="rect">
            <a:avLst/>
          </a:prstGeom>
        </p:spPr>
      </p:pic>
      <p:pic>
        <p:nvPicPr>
          <p:cNvPr id="14" name="Picture 1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ED732E1-CCFF-4AED-9CE3-F92140BD1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2625715"/>
            <a:ext cx="574762" cy="689909"/>
          </a:xfrm>
          <a:prstGeom prst="rect">
            <a:avLst/>
          </a:prstGeom>
        </p:spPr>
      </p:pic>
      <p:pic>
        <p:nvPicPr>
          <p:cNvPr id="15" name="Picture 1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2FAD667-CB92-443D-8083-633DA80A6B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4714926"/>
            <a:ext cx="574762" cy="68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CF603-29E9-41E9-9C46-1460307751EB}"/>
              </a:ext>
            </a:extLst>
          </p:cNvPr>
          <p:cNvSpPr txBox="1"/>
          <p:nvPr/>
        </p:nvSpPr>
        <p:spPr>
          <a:xfrm>
            <a:off x="7670840" y="3372127"/>
            <a:ext cx="14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1FB1B-2798-412D-B081-7E6646EBF5B3}"/>
              </a:ext>
            </a:extLst>
          </p:cNvPr>
          <p:cNvSpPr txBox="1"/>
          <p:nvPr/>
        </p:nvSpPr>
        <p:spPr>
          <a:xfrm>
            <a:off x="7834566" y="5527724"/>
            <a:ext cx="144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C37AE06-04AE-4764-A92F-23C08B76B3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92" y="4455643"/>
            <a:ext cx="1055817" cy="105581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6A9E51D-9909-49B5-AF7E-37536FAFF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19" y="2259147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5546-163F-486A-93AA-83250078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800" b="0" i="0" kern="1200" spc="-50" baseline="0" dirty="0">
                <a:latin typeface="+mn-lt"/>
                <a:ea typeface="+mj-ea"/>
                <a:cs typeface="+mj-cs"/>
              </a:rPr>
              <a:t>Cel</a:t>
            </a:r>
            <a:r>
              <a:rPr lang="en-US" sz="4800" b="0" i="0" kern="1200" spc="-50" baseline="0" dirty="0">
                <a:latin typeface="+mn-lt"/>
                <a:ea typeface="+mj-ea"/>
                <a:cs typeface="+mj-cs"/>
              </a:rPr>
              <a:t> </a:t>
            </a:r>
            <a:r>
              <a:rPr lang="pl-PL" sz="4800" b="0" i="0" kern="1200" spc="-50" baseline="0" dirty="0">
                <a:latin typeface="+mn-lt"/>
                <a:ea typeface="+mj-ea"/>
                <a:cs typeface="+mj-cs"/>
              </a:rPr>
              <a:t>projektu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3190C-FC82-40D0-9ED9-EF309E4274A5}"/>
              </a:ext>
            </a:extLst>
          </p:cNvPr>
          <p:cNvSpPr txBox="1"/>
          <p:nvPr/>
        </p:nvSpPr>
        <p:spPr>
          <a:xfrm>
            <a:off x="642289" y="3216671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l-PL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Projekt ma na celu zaplanowanie i implementację bazy danych służącej potrzebom małego sklepu komputerowego oraz aplikacji klienckiej z nią zintegrowanej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E5AF-0581-4A83-952A-DE449090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23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pPr/>
              <a:t>2</a:t>
            </a:fld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32DBF0-8048-4FBE-A437-0738F6FD46C8}"/>
              </a:ext>
            </a:extLst>
          </p:cNvPr>
          <p:cNvCxnSpPr/>
          <p:nvPr/>
        </p:nvCxnSpPr>
        <p:spPr>
          <a:xfrm>
            <a:off x="643465" y="2933698"/>
            <a:ext cx="3268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 descr="A picture containing icon&#10;&#10;Description automatically generated">
            <a:extLst>
              <a:ext uri="{FF2B5EF4-FFF2-40B4-BE49-F238E27FC236}">
                <a16:creationId xmlns:a16="http://schemas.microsoft.com/office/drawing/2014/main" id="{77026A36-4027-4F43-B7A5-0CC8888BB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9" y="812800"/>
            <a:ext cx="5294313" cy="5294313"/>
          </a:xfrm>
        </p:spPr>
      </p:pic>
    </p:spTree>
    <p:extLst>
      <p:ext uri="{BB962C8B-B14F-4D97-AF65-F5344CB8AC3E}">
        <p14:creationId xmlns:p14="http://schemas.microsoft.com/office/powerpoint/2010/main" val="31865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4B9E-E676-47D7-A03F-B2FBA6C0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sesja klienta (menu)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D7CAD8E1-473E-4E81-97FC-9C3239692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47580" y="2108201"/>
            <a:ext cx="4474104" cy="401550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FDFC1-139C-4C7E-A232-1632FF4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1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A4D-0460-4A7F-A701-5CCB5A1B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klienta (katalog)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16349-E3A4-4C32-8F92-3574754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21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429406-986F-47A2-A6C0-39393DA4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138778"/>
            <a:ext cx="3113103" cy="41508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CFCDEC-6B89-4590-8E2E-57A0F60C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38778"/>
            <a:ext cx="4650736" cy="41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57A1-DD7B-4EE8-9F65-1DB6C58C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klienta (koszyk)</a:t>
            </a:r>
            <a:endParaRPr lang="en-US" dirty="0">
              <a:latin typeface="+mn-lt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17B70-4389-4327-8C7D-94D5F5E92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53016-217E-4E76-A145-60F67DF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2356-DC4D-4406-A19E-3803491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pracownika (menu)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8C30E-E174-4B72-9767-501F4779E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F826B-81AD-424A-898C-27C90B1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23</a:t>
            </a:fld>
            <a:endParaRPr lang="en-US" sz="1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E2FCA6-64B7-4C7C-BE30-B623513AABC4}"/>
              </a:ext>
            </a:extLst>
          </p:cNvPr>
          <p:cNvCxnSpPr/>
          <p:nvPr/>
        </p:nvCxnSpPr>
        <p:spPr>
          <a:xfrm>
            <a:off x="4037096" y="2108201"/>
            <a:ext cx="0" cy="376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4276CC-761F-47FA-B7FA-26384A1C302B}"/>
              </a:ext>
            </a:extLst>
          </p:cNvPr>
          <p:cNvCxnSpPr/>
          <p:nvPr/>
        </p:nvCxnSpPr>
        <p:spPr>
          <a:xfrm>
            <a:off x="8215863" y="2108201"/>
            <a:ext cx="0" cy="376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4ECA9-D0DB-4CF2-9F8E-C8528D0A4A72}"/>
              </a:ext>
            </a:extLst>
          </p:cNvPr>
          <p:cNvCxnSpPr/>
          <p:nvPr/>
        </p:nvCxnSpPr>
        <p:spPr>
          <a:xfrm>
            <a:off x="4037096" y="2108201"/>
            <a:ext cx="4178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pracownika (katalog)</a:t>
            </a:r>
            <a:endParaRPr lang="en-US" dirty="0">
              <a:latin typeface="+mn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95" y="2177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24</a:t>
            </a:fld>
            <a:endParaRPr lang="en-US" sz="16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2204204"/>
            <a:ext cx="4190408" cy="3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5D7B-0668-4566-A619-255C5F0D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pracownika (lista zamówień)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E6AAE-B3A3-4441-AFAA-AA48A50F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5AF8D-A798-4915-B4A8-F353287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2770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978D-9B60-4C19-9BC6-10599771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+mn-lt"/>
              </a:rPr>
              <a:t>Podsumowanie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2ED26-6F1A-43DD-871F-444DFD7A3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 W trakcie tego semestru została zaprojektowana oraz zaimplementowana aplikacja dla małego  sklepu komputerowego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 Z</a:t>
            </a:r>
            <a:r>
              <a:rPr lang="pl-PL" sz="1800" b="0" i="0" dirty="0">
                <a:effectLst/>
              </a:rPr>
              <a:t>ałożenia podane w trakci</a:t>
            </a:r>
            <a:r>
              <a:rPr lang="pl-PL" sz="1800" dirty="0"/>
              <a:t>e projektowania aplikacji zostały zaimplementowane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b="0" i="0" dirty="0">
                <a:effectLst/>
              </a:rPr>
              <a:t> Aplikacja została przetestowana i nie było zauważono wystąpienie błędów w jej działaniu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/>
              <a:t> Źródło </a:t>
            </a:r>
            <a:r>
              <a:rPr lang="pl-PL" sz="1800" dirty="0"/>
              <a:t>kodu znajduje się na </a:t>
            </a:r>
            <a:r>
              <a:rPr lang="pl-PL" sz="1800" dirty="0" err="1"/>
              <a:t>githubie</a:t>
            </a:r>
            <a:r>
              <a:rPr lang="pl-PL" sz="1800" dirty="0"/>
              <a:t>                 link: https://github.com/qucker135/BD2-public</a:t>
            </a:r>
            <a:endParaRPr lang="pl-PL" sz="1800" b="0" i="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1800" b="0" i="0" dirty="0">
              <a:effectLst/>
            </a:endParaRPr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2811B3-1A23-4F50-BC8E-EC1CE4E8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74" y="2120900"/>
            <a:ext cx="3214075" cy="374819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45EB5-0FC8-4A57-B445-0D074571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F0-E599-4BD4-AE89-10F2905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Literatura</a:t>
            </a:r>
            <a:endParaRPr lang="en-US" dirty="0">
              <a:latin typeface="+mn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075648-9FD6-4EA1-BEEB-1A5E3E09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108201"/>
            <a:ext cx="8412480" cy="3760891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javax.swing</a:t>
            </a:r>
            <a:r>
              <a:rPr lang="en-US" dirty="0"/>
              <a:t> documentation   </a:t>
            </a:r>
            <a:r>
              <a:rPr lang="en-US" u="sng" dirty="0"/>
              <a:t>https://docs.oracle.com/javase/7/docs/api/javax/swing/package-summary.html        </a:t>
            </a:r>
            <a:endParaRPr lang="pl-PL" u="sng" dirty="0"/>
          </a:p>
          <a:p>
            <a:endParaRPr lang="pl-PL" dirty="0"/>
          </a:p>
          <a:p>
            <a:r>
              <a:rPr lang="en-US" dirty="0"/>
              <a:t>MariaDB Server Documentation    </a:t>
            </a:r>
            <a:r>
              <a:rPr lang="pl-PL" dirty="0"/>
              <a:t>                                   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https://mariadb.com/kb/en/documentation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r>
              <a:rPr lang="en-US" dirty="0"/>
              <a:t>JDBC Basics Tutorial    </a:t>
            </a:r>
            <a:r>
              <a:rPr lang="pl-PL" dirty="0"/>
              <a:t>                  </a:t>
            </a:r>
            <a:r>
              <a:rPr lang="en-US" u="sng" dirty="0"/>
              <a:t>https://docs.oracle.com/javase/tutorial/jdbc/basics/index.html}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0AE6-621D-4185-9988-6B481FC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9287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27</a:t>
            </a:fld>
            <a:endParaRPr lang="en-US" sz="160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70AD2E1-7C04-41DA-BF2B-FC3B790758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2108201"/>
            <a:ext cx="726023" cy="70098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FA52DF4-4596-49C8-AE23-9C0E37FFF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3429000"/>
            <a:ext cx="726023" cy="700988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E76E287-FED5-411D-A95E-B7E58E6CB4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4843545"/>
            <a:ext cx="726023" cy="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computer monitors on a desk&#10;&#10;Description automatically generated with medium confidence">
            <a:extLst>
              <a:ext uri="{FF2B5EF4-FFF2-40B4-BE49-F238E27FC236}">
                <a16:creationId xmlns:a16="http://schemas.microsoft.com/office/drawing/2014/main" id="{5F0D1598-397B-4A24-A277-A8499C62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1345"/>
          <a:stretch/>
        </p:blipFill>
        <p:spPr>
          <a:xfrm>
            <a:off x="15" y="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B308-7160-4577-A0EB-E0F2D7F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84" y="4857236"/>
            <a:ext cx="10113645" cy="743682"/>
          </a:xfrm>
        </p:spPr>
        <p:txBody>
          <a:bodyPr anchor="b">
            <a:normAutofit/>
          </a:bodyPr>
          <a:lstStyle/>
          <a:p>
            <a:r>
              <a:rPr lang="pl-PL" sz="4800" dirty="0">
                <a:latin typeface="+mn-lt"/>
              </a:rPr>
              <a:t>Dziękujemy za uwagę!</a:t>
            </a:r>
            <a:endParaRPr lang="en-US" sz="4800" dirty="0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D93F1-E7F1-45DA-90D6-D0E5813EA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5772874"/>
            <a:ext cx="10113264" cy="609600"/>
          </a:xfrm>
        </p:spPr>
        <p:txBody>
          <a:bodyPr>
            <a:normAutofit/>
          </a:bodyPr>
          <a:lstStyle/>
          <a:p>
            <a:r>
              <a:rPr lang="pl-PL" sz="2400" dirty="0"/>
              <a:t>Otwieramy panel dyskusyjny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32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E6F3-81E2-4E74-87D7-E1993B0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5" y="289961"/>
            <a:ext cx="10058400" cy="1450757"/>
          </a:xfrm>
        </p:spPr>
        <p:txBody>
          <a:bodyPr/>
          <a:lstStyle/>
          <a:p>
            <a:r>
              <a:rPr lang="pl-PL" dirty="0">
                <a:latin typeface="+mn-lt"/>
              </a:rPr>
              <a:t>Przyjęte założenia 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B865B-078F-4202-B882-A09325586B73}"/>
              </a:ext>
            </a:extLst>
          </p:cNvPr>
          <p:cNvSpPr txBox="1"/>
          <p:nvPr/>
        </p:nvSpPr>
        <p:spPr>
          <a:xfrm flipH="1">
            <a:off x="2233030" y="5245169"/>
            <a:ext cx="18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Sklep + magazyn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4CE0-D029-483F-9ECA-439F86F525DD}"/>
              </a:ext>
            </a:extLst>
          </p:cNvPr>
          <p:cNvSpPr txBox="1"/>
          <p:nvPr/>
        </p:nvSpPr>
        <p:spPr>
          <a:xfrm flipH="1">
            <a:off x="6368082" y="3377389"/>
            <a:ext cx="17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pracowników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09B2-41F4-4715-A2B0-DC6ED1F0BCB4}"/>
              </a:ext>
            </a:extLst>
          </p:cNvPr>
          <p:cNvSpPr txBox="1"/>
          <p:nvPr/>
        </p:nvSpPr>
        <p:spPr>
          <a:xfrm flipH="1">
            <a:off x="8517495" y="3463270"/>
            <a:ext cx="172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klientów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8FD868-508B-4417-A8A1-CE0A41AB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190" y="6446940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929AA-4C0E-4A90-AEB8-370FA8617924}"/>
              </a:ext>
            </a:extLst>
          </p:cNvPr>
          <p:cNvSpPr txBox="1"/>
          <p:nvPr/>
        </p:nvSpPr>
        <p:spPr>
          <a:xfrm>
            <a:off x="6440852" y="5326706"/>
            <a:ext cx="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32F8-907E-49A3-955B-0C4609F197D6}"/>
              </a:ext>
            </a:extLst>
          </p:cNvPr>
          <p:cNvSpPr txBox="1"/>
          <p:nvPr/>
        </p:nvSpPr>
        <p:spPr>
          <a:xfrm>
            <a:off x="7883264" y="5311100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3D8B08-9A0A-41D9-9462-DDADF4C9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7" b="35606"/>
          <a:stretch/>
        </p:blipFill>
        <p:spPr>
          <a:xfrm>
            <a:off x="6096000" y="2085208"/>
            <a:ext cx="2264382" cy="14309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B63E-3E5C-4F56-81C0-447215FF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04" y="4195961"/>
            <a:ext cx="1123386" cy="11233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08754-3979-40C6-9355-7A1EFE6AF37E}"/>
              </a:ext>
            </a:extLst>
          </p:cNvPr>
          <p:cNvSpPr txBox="1"/>
          <p:nvPr/>
        </p:nvSpPr>
        <p:spPr>
          <a:xfrm>
            <a:off x="9477236" y="5319347"/>
            <a:ext cx="15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920DA5-A853-4E30-A84F-2BB75838D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5607"/>
          <a:stretch/>
        </p:blipFill>
        <p:spPr>
          <a:xfrm>
            <a:off x="8188007" y="2088324"/>
            <a:ext cx="2264382" cy="14247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314E10A-2608-4008-BF84-5440AAA3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20" y="4189352"/>
            <a:ext cx="1055817" cy="105581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EF6232F-5F7F-46B6-AE3E-136EAF3A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44" y="4195961"/>
            <a:ext cx="1055817" cy="105581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8309DD-18F1-44A7-AA3A-07F395FB8B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0" b="33211"/>
          <a:stretch/>
        </p:blipFill>
        <p:spPr>
          <a:xfrm>
            <a:off x="469276" y="2361750"/>
            <a:ext cx="5616967" cy="2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86B-6202-4FCC-B3D0-2BAB139AD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0417"/>
            <a:ext cx="12192000" cy="1099596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r>
              <a:rPr lang="pl-PL" sz="3600" dirty="0">
                <a:solidFill>
                  <a:schemeClr val="tx1"/>
                </a:solidFill>
                <a:latin typeface="+mn-lt"/>
              </a:rPr>
              <a:t>    Diagram przypadków użycia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1112D-58F7-46E9-8ABC-D1BAE90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73470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4</a:t>
            </a:fld>
            <a:endParaRPr lang="en-US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78F7F8-3D16-4F34-A80C-16E5EB14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3" y="1099596"/>
            <a:ext cx="10053222" cy="5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15A-428C-4D61-8642-D284807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30" y="338698"/>
            <a:ext cx="11404150" cy="1450757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+mn-lt"/>
              </a:rPr>
              <a:t>Wykorzystane</a:t>
            </a:r>
            <a:r>
              <a:rPr lang="en-US" dirty="0">
                <a:latin typeface="+mn-lt"/>
              </a:rPr>
              <a:t> </a:t>
            </a:r>
            <a:r>
              <a:rPr lang="pl-PL" dirty="0">
                <a:latin typeface="+mn-lt"/>
              </a:rPr>
              <a:t>technologie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narz</a:t>
            </a:r>
            <a:r>
              <a:rPr lang="pl-PL" dirty="0">
                <a:latin typeface="+mn-lt"/>
              </a:rPr>
              <a:t>ędzia </a:t>
            </a:r>
            <a:endParaRPr lang="en-US" dirty="0">
              <a:latin typeface="+mn-lt"/>
            </a:endParaRPr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E6EDE8B-6249-4F0B-8ECD-C7CFC770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19" y="2621196"/>
            <a:ext cx="952017" cy="9520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40ACFA-FA7B-4CB1-A291-469E6194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11" y="3127856"/>
            <a:ext cx="2047230" cy="60137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448F0C-DB20-49F6-A7E7-3D7C83218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4" y="2515189"/>
            <a:ext cx="1054558" cy="1054558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D5B5B1-1E6B-44FC-B337-7D08E99CB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2" y="3127856"/>
            <a:ext cx="2808096" cy="687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EC091-57D2-4B45-8952-7CEF162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9662" y="3518629"/>
            <a:ext cx="687196" cy="2743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F6082-6973-4B40-BB2A-115281594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5729" y="3518630"/>
            <a:ext cx="687196" cy="27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9A4C-070F-4417-A0C1-40A03D4CB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5143" y="3518629"/>
            <a:ext cx="687196" cy="27433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72132-935B-4317-B46B-FDE722FC312F}"/>
              </a:ext>
            </a:extLst>
          </p:cNvPr>
          <p:cNvSpPr txBox="1"/>
          <p:nvPr/>
        </p:nvSpPr>
        <p:spPr>
          <a:xfrm>
            <a:off x="1263115" y="5095425"/>
            <a:ext cx="223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</a:t>
            </a:r>
            <a:r>
              <a:rPr lang="en-US" dirty="0"/>
              <a:t> diagram</a:t>
            </a:r>
            <a:r>
              <a:rPr lang="pl-PL" dirty="0"/>
              <a:t>ów oraz specyfikacja systemu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04F05-CFC1-4E48-BCE5-DCAA64BA6B0D}"/>
              </a:ext>
            </a:extLst>
          </p:cNvPr>
          <p:cNvSpPr txBox="1"/>
          <p:nvPr/>
        </p:nvSpPr>
        <p:spPr>
          <a:xfrm>
            <a:off x="4965398" y="5268107"/>
            <a:ext cx="18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bazy danych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F2EA2-9644-45E3-B3C0-B969C7157305}"/>
              </a:ext>
            </a:extLst>
          </p:cNvPr>
          <p:cNvSpPr txBox="1"/>
          <p:nvPr/>
        </p:nvSpPr>
        <p:spPr>
          <a:xfrm>
            <a:off x="8777821" y="5233925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aplikacji desktopowej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F584772-1F85-4DFE-9E1C-3A35CAF1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5</a:t>
            </a:fld>
            <a:endParaRPr lang="en-US" sz="16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451C80-6C58-45B4-81EC-45C88C9DD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29" y="3549252"/>
            <a:ext cx="741448" cy="11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>
                <a:latin typeface="+mn-lt"/>
              </a:rPr>
              <a:t>Projekt bazy danych – model konceptualny</a:t>
            </a:r>
            <a:br>
              <a:rPr lang="pl-PL" sz="3600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6</a:t>
            </a:fld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B3A718-B225-40E2-9C9D-73C486B43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50758"/>
            <a:ext cx="10058399" cy="44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>
                <a:latin typeface="+mn-lt"/>
              </a:rPr>
              <a:t>Projekt bazy danych – model fizyczny</a:t>
            </a:r>
            <a:br>
              <a:rPr lang="pl-PL" sz="3600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645239-5E08-4910-83A1-336B53DF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" y="1127891"/>
            <a:ext cx="11505237" cy="5204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3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7138-98ED-4A7D-8EBD-0D56C70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Mechanizmy bezpieczeństwa – </a:t>
            </a:r>
            <a:br>
              <a:rPr lang="en-US" dirty="0">
                <a:latin typeface="+mn-lt"/>
              </a:rPr>
            </a:br>
            <a:r>
              <a:rPr lang="pl-PL" dirty="0">
                <a:latin typeface="+mn-lt"/>
              </a:rPr>
              <a:t>poziom bazy danych</a:t>
            </a:r>
            <a:endParaRPr lang="en-US" dirty="0">
              <a:latin typeface="+mn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277A8F9-0292-451B-A6E1-B568AA9F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6485"/>
            <a:ext cx="4639736" cy="309702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52E1E3E-EED2-4459-AE8B-9879B5D9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przechowywane są w formie </a:t>
            </a:r>
            <a:r>
              <a:rPr lang="pl-PL" dirty="0" err="1"/>
              <a:t>zahaszowanej</a:t>
            </a:r>
            <a:r>
              <a:rPr lang="pl-PL" dirty="0"/>
              <a:t>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oraz dane kontaktowe klientów przechowywane są w osobnych tabelach.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Przydzielenie użytkownikom uprawnienia do wykonywania określonych typów kwerend do konkretnych 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24ED-3847-4E9F-848D-62EBFAB0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2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77-89CE-4ECA-87F4-102638F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Uprawnienia użytkowników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ABBA-1B0C-4C8A-8324-85AA332B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9594F-FD39-4868-BE16-4BB559EC8C49}"/>
              </a:ext>
            </a:extLst>
          </p:cNvPr>
          <p:cNvSpPr txBox="1"/>
          <p:nvPr/>
        </p:nvSpPr>
        <p:spPr>
          <a:xfrm flipH="1">
            <a:off x="1677171" y="5286278"/>
            <a:ext cx="47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Oznaczenia: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‘*’ –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tabele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‘-’ – </a:t>
            </a:r>
            <a:r>
              <a:rPr lang="pl-PL" dirty="0"/>
              <a:t>żadna tabela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CB83A-6C5F-41A0-AE9F-D63DCA77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" y="2022104"/>
            <a:ext cx="11028276" cy="3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45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4935</TotalTime>
  <Words>543</Words>
  <Application>Microsoft Office PowerPoint</Application>
  <PresentationFormat>Widescreen</PresentationFormat>
  <Paragraphs>133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Wingdings</vt:lpstr>
      <vt:lpstr>1_RetrospectVTI</vt:lpstr>
      <vt:lpstr>Sklep komputerowy</vt:lpstr>
      <vt:lpstr>Cel projektu</vt:lpstr>
      <vt:lpstr>Przyjęte założenia </vt:lpstr>
      <vt:lpstr>    Diagram przypadków użycia</vt:lpstr>
      <vt:lpstr>Wykorzystane technologie i narzędzia </vt:lpstr>
      <vt:lpstr>Projekt bazy danych – model konceptualny </vt:lpstr>
      <vt:lpstr>Projekt bazy danych – model fizyczny </vt:lpstr>
      <vt:lpstr>Mechanizmy bezpieczeństwa –  poziom bazy danych</vt:lpstr>
      <vt:lpstr>Uprawnienia użytkowników</vt:lpstr>
      <vt:lpstr>Implementacja systemu baz danych</vt:lpstr>
      <vt:lpstr>Implementacja systemu baz danych</vt:lpstr>
      <vt:lpstr>Testowanie bazy danych</vt:lpstr>
      <vt:lpstr>Testowanie bazy danych</vt:lpstr>
      <vt:lpstr>Testowanie bazy danych</vt:lpstr>
      <vt:lpstr>Mechanizmy bezpieczeństwa –  poziom aplikacji</vt:lpstr>
      <vt:lpstr>Implementacja aplikacji</vt:lpstr>
      <vt:lpstr>Interfejs</vt:lpstr>
      <vt:lpstr>Testowanie aplikacji - logowanie</vt:lpstr>
      <vt:lpstr>Testowanie aplikacji - logowanie</vt:lpstr>
      <vt:lpstr>Testowanie aplikacji – sesja klienta (menu)</vt:lpstr>
      <vt:lpstr>Testowanie aplikacji –  sesja klienta (katalog)</vt:lpstr>
      <vt:lpstr>Testowanie aplikacji –  sesja klienta (koszyk)</vt:lpstr>
      <vt:lpstr>Testowanie aplikacji –  sesja pracownika (menu)</vt:lpstr>
      <vt:lpstr>Testowanie aplikacji –  sesja pracownika (katalog)</vt:lpstr>
      <vt:lpstr>Testowanie aplikacji –  sesja pracownika (lista zamówień)</vt:lpstr>
      <vt:lpstr>Podsumowanie</vt:lpstr>
      <vt:lpstr>Literatura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Sklep komputerowy</dc:title>
  <dc:creator>Анжела Гузаревич</dc:creator>
  <cp:lastModifiedBy>Анжела Гузаревич</cp:lastModifiedBy>
  <cp:revision>20</cp:revision>
  <dcterms:created xsi:type="dcterms:W3CDTF">2022-01-21T16:49:44Z</dcterms:created>
  <dcterms:modified xsi:type="dcterms:W3CDTF">2022-01-28T12:03:07Z</dcterms:modified>
</cp:coreProperties>
</file>